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297" r:id="rId3"/>
    <p:sldId id="400" r:id="rId4"/>
    <p:sldId id="384" r:id="rId5"/>
    <p:sldId id="393" r:id="rId6"/>
    <p:sldId id="383" r:id="rId7"/>
    <p:sldId id="395" r:id="rId8"/>
    <p:sldId id="401" r:id="rId9"/>
    <p:sldId id="397" r:id="rId10"/>
    <p:sldId id="402" r:id="rId11"/>
    <p:sldId id="403" r:id="rId12"/>
    <p:sldId id="404" r:id="rId13"/>
    <p:sldId id="406" r:id="rId14"/>
    <p:sldId id="405" r:id="rId15"/>
    <p:sldId id="328" r:id="rId16"/>
    <p:sldId id="29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Численные методы решения систем обыкновенных </a:t>
            </a:r>
          </a:p>
          <a:p>
            <a:r>
              <a:rPr lang="ru-RU" dirty="0"/>
              <a:t>дифференциальных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802"/>
              </p:ext>
            </p:extLst>
          </p:nvPr>
        </p:nvGraphicFramePr>
        <p:xfrm>
          <a:off x="43841" y="657053"/>
          <a:ext cx="6724650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465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 * y[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x0,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h: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arr1, arr2: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(arr1.Length,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+= arr1[i] + a * arr2[i]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FFCC13-2A92-483B-9FFB-729D87EC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77652"/>
              </p:ext>
            </p:extLst>
          </p:nvPr>
        </p:nvGraphicFramePr>
        <p:xfrm>
          <a:off x="6788151" y="654054"/>
          <a:ext cx="5334000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k1, k2, k3, k4: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f(x,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f(x + 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sum(h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k1));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f(x + 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sum(h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k2));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f(x + h, sum(h,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k3));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/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</a:p>
                    <a:p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                 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(k1[j] +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k2[j] + </a:t>
                      </a:r>
                    </a:p>
                    <a:p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                     2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k3[j] + k4[j]);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25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3C8BC0D-8D1D-4F68-997A-250EB183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45272"/>
              </p:ext>
            </p:extLst>
          </p:nvPr>
        </p:nvGraphicFramePr>
        <p:xfrm>
          <a:off x="411028" y="956859"/>
          <a:ext cx="9547164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71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RK(equations,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0.0000  0.0000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0.0050  0.1000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0.0200  0.1998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0.0449  0.2990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0.0797  0.3968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0.1242  0.4924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0.1781  0.5844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0.2409  0.6717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0.3122  0.7529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0.3913  0.8271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0.4774  0.8933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98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1DF9A-2159-415C-9C8F-B44A1A08C536}"/>
                  </a:ext>
                </a:extLst>
              </p:cNvPr>
              <p:cNvSpPr txBox="1"/>
              <p:nvPr/>
            </p:nvSpPr>
            <p:spPr>
              <a:xfrm>
                <a:off x="686555" y="978337"/>
                <a:ext cx="9265373" cy="1820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/>
                  <a:t>Решите систему дифференциальных уравнений методом Эйлера.</a:t>
                </a:r>
                <a:r>
                  <a:rPr lang="en-US" sz="2000" dirty="0"/>
                  <a:t> </a:t>
                </a:r>
                <a:r>
                  <a:rPr lang="ru-RU" sz="2000" dirty="0"/>
                  <a:t>Определите погрешность расчетного значения переменной </a:t>
                </a:r>
                <a:r>
                  <a:rPr lang="en-US" sz="2000" b="1" i="1" dirty="0"/>
                  <a:t>y</a:t>
                </a:r>
                <a:r>
                  <a:rPr lang="ru-RU" sz="2000" dirty="0"/>
                  <a:t> для каждого из методов, использовав формулу: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</m:t>
                            </m:r>
                          </m:sub>
                        </m:sSub>
                      </m:den>
                    </m:f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ru-RU" sz="2000" dirty="0"/>
                  <a:t>, </a:t>
                </a:r>
              </a:p>
              <a:p>
                <a:pPr algn="just"/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dirty="0"/>
                  <a:t>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</m:t>
                        </m:r>
                      </m:sub>
                    </m:sSub>
                  </m:oMath>
                </a14:m>
                <a:r>
                  <a:rPr lang="ru-RU" sz="2000" dirty="0"/>
                  <a:t> - значение, полученное из аналитического решения</a:t>
                </a:r>
                <a:r>
                  <a:rPr lang="en-US" sz="2000" dirty="0"/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1DF9A-2159-415C-9C8F-B44A1A08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5" y="978337"/>
                <a:ext cx="9265373" cy="1820435"/>
              </a:xfrm>
              <a:prstGeom prst="rect">
                <a:avLst/>
              </a:prstGeom>
              <a:blipFill>
                <a:blip r:embed="rId2"/>
                <a:stretch>
                  <a:fillRect l="-724" t="-1672" r="-658" b="-5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555" y="5104697"/>
            <a:ext cx="48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 отрезке </a:t>
            </a:r>
            <a:r>
              <a:rPr lang="en-US" sz="2000" i="1" dirty="0"/>
              <a:t>[0; 1] </a:t>
            </a:r>
            <a:r>
              <a:rPr lang="ru-RU" sz="2000" dirty="0"/>
              <a:t>с шагом </a:t>
            </a:r>
            <a:r>
              <a:rPr lang="en-US" sz="2000" i="1" dirty="0"/>
              <a:t>h = 0</a:t>
            </a:r>
            <a:r>
              <a:rPr lang="ru-RU" sz="2000" i="1" dirty="0"/>
              <a:t>.</a:t>
            </a:r>
            <a:r>
              <a:rPr lang="en-US" sz="2000" i="1" dirty="0"/>
              <a:t>1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508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Начальные условия:</a:t>
            </a:r>
            <a:r>
              <a:rPr lang="en-US" sz="2000" dirty="0"/>
              <a:t> x</a:t>
            </a:r>
            <a:r>
              <a:rPr lang="en-US" sz="2000" baseline="-25000" dirty="0"/>
              <a:t>0</a:t>
            </a:r>
            <a:r>
              <a:rPr lang="en-US" sz="2000" dirty="0"/>
              <a:t> = 0; </a:t>
            </a:r>
            <a:r>
              <a:rPr lang="en-US" sz="2000" i="1" dirty="0"/>
              <a:t>y</a:t>
            </a:r>
            <a:r>
              <a:rPr lang="ru-RU" sz="2000" i="1" baseline="-25000" dirty="0"/>
              <a:t>1</a:t>
            </a:r>
            <a:r>
              <a:rPr lang="ru-RU" sz="2000" i="1" dirty="0"/>
              <a:t>(0)</a:t>
            </a:r>
            <a:r>
              <a:rPr lang="en-US" sz="2000" i="1" dirty="0"/>
              <a:t> = </a:t>
            </a:r>
            <a:r>
              <a:rPr lang="ru-RU" sz="2000" i="1" dirty="0"/>
              <a:t>3</a:t>
            </a:r>
            <a:r>
              <a:rPr lang="en-US" sz="2000" i="1" dirty="0"/>
              <a:t>; y</a:t>
            </a:r>
            <a:r>
              <a:rPr lang="en-US" sz="2000" i="1" baseline="-25000" dirty="0"/>
              <a:t>2</a:t>
            </a:r>
            <a:r>
              <a:rPr lang="en-US" sz="2000" i="1" dirty="0"/>
              <a:t>(0) = 0</a:t>
            </a:r>
            <a:r>
              <a:rPr lang="en-US" sz="2000" dirty="0"/>
              <a:t>.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37DA254-3EE9-44E7-9E6B-96EA6F0674CF}"/>
                  </a:ext>
                </a:extLst>
              </p:cNvPr>
              <p:cNvSpPr/>
              <p:nvPr/>
            </p:nvSpPr>
            <p:spPr>
              <a:xfrm>
                <a:off x="4099798" y="2798772"/>
                <a:ext cx="3334311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37DA254-3EE9-44E7-9E6B-96EA6F067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798" y="2798772"/>
                <a:ext cx="3334311" cy="1757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876389-A168-457A-8531-0E6D5C9B5C2E}"/>
              </a:ext>
            </a:extLst>
          </p:cNvPr>
          <p:cNvSpPr txBox="1"/>
          <p:nvPr/>
        </p:nvSpPr>
        <p:spPr>
          <a:xfrm>
            <a:off x="6096000" y="5104697"/>
            <a:ext cx="48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Аналитическое 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7DBB4B8-9213-4CF3-9D66-2874A9F105DB}"/>
                  </a:ext>
                </a:extLst>
              </p:cNvPr>
              <p:cNvSpPr/>
              <p:nvPr/>
            </p:nvSpPr>
            <p:spPr>
              <a:xfrm>
                <a:off x="6096000" y="5504807"/>
                <a:ext cx="2294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7DBB4B8-9213-4CF3-9D66-2874A9F10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04807"/>
                <a:ext cx="229409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E55259-D161-4D5A-9EB5-E8C2838D3187}"/>
                  </a:ext>
                </a:extLst>
              </p:cNvPr>
              <p:cNvSpPr/>
              <p:nvPr/>
            </p:nvSpPr>
            <p:spPr>
              <a:xfrm>
                <a:off x="6096000" y="5868918"/>
                <a:ext cx="1971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E55259-D161-4D5A-9EB5-E8C2838D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68918"/>
                <a:ext cx="1971245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01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1779"/>
              </p:ext>
            </p:extLst>
          </p:nvPr>
        </p:nvGraphicFramePr>
        <p:xfrm>
          <a:off x="237996" y="669753"/>
          <a:ext cx="977030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03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(y0.Length,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f(x,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40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657168"/>
              </p:ext>
            </p:extLst>
          </p:nvPr>
        </p:nvGraphicFramePr>
        <p:xfrm>
          <a:off x="237995" y="507304"/>
          <a:ext cx="11655468" cy="627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444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3501025">
                  <a:extLst>
                    <a:ext uri="{9D8B030D-6E8A-4147-A177-3AD203B41FA5}">
                      <a16:colId xmlns:a16="http://schemas.microsoft.com/office/drawing/2014/main" val="2307834269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exp(-x) - exp(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exp(-x) - exp(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(equations,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fa(x);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write(abs((y[i][j] - ya[j]) / ya[j]) *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3.0000  0.0000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2.4000 -0.3000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1.8000 -0.6300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1.1880 -0.9990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0.5508 -1.4175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-0.1264 -1.8978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-0.8602 -2.4545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-1.6700 -3.1049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-2.5779 -3.8693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-3.6101 -4.7724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-4.7970 -5.8431</a:t>
                      </a:r>
                    </a:p>
                    <a:p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  0.0000    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NaN</a:t>
                      </a:r>
                      <a:endParaRPr lang="en-US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0.0856  5.2328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0.9479  6.4024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4.1051  7.6113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20.8586  8.8554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56.7496 10.1300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23.5272 11.4301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19.2795 12.7502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18.3086 14.0852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18.3858 15.4298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18.9355 16.7795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0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869286"/>
            <a:ext cx="12192000" cy="410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206071"/>
            <a:ext cx="9765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Решите системы дифференциальных уравнений методами Эйлера и Рунге-Кутты. Определите погрешность расчетных значений переменных y</a:t>
            </a:r>
            <a:r>
              <a:rPr lang="en-US" sz="2000" baseline="-25000" dirty="0">
                <a:solidFill>
                  <a:schemeClr val="bg1"/>
                </a:solidFill>
              </a:rPr>
              <a:t>i</a:t>
            </a:r>
            <a:r>
              <a:rPr lang="ru-RU" sz="2000" dirty="0">
                <a:solidFill>
                  <a:schemeClr val="bg1"/>
                </a:solidFill>
              </a:rPr>
              <a:t> для каждого из методов, используя формулу: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/>
              <p:nvPr/>
            </p:nvSpPr>
            <p:spPr>
              <a:xfrm>
                <a:off x="850610" y="2162143"/>
                <a:ext cx="2422458" cy="64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0" y="2162143"/>
                <a:ext cx="2422458" cy="647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/>
              <p:nvPr/>
            </p:nvSpPr>
            <p:spPr>
              <a:xfrm>
                <a:off x="3369627" y="2161400"/>
                <a:ext cx="724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</a:rPr>
                  <a:t>где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значение, полученное из аналитического решения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7" y="2161400"/>
                <a:ext cx="7246179" cy="707886"/>
              </a:xfrm>
              <a:prstGeom prst="rect">
                <a:avLst/>
              </a:prstGeom>
              <a:blipFill>
                <a:blip r:embed="rId4"/>
                <a:stretch>
                  <a:fillRect l="-926" t="-5172" r="-926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74DBA82-1243-4B61-9A49-69855149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8096675"/>
                  </p:ext>
                </p:extLst>
              </p:nvPr>
            </p:nvGraphicFramePr>
            <p:xfrm>
              <a:off x="438411" y="2934567"/>
              <a:ext cx="11492629" cy="383057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383056">
                      <a:extLst>
                        <a:ext uri="{9D8B030D-6E8A-4147-A177-3AD203B41FA5}">
                          <a16:colId xmlns:a16="http://schemas.microsoft.com/office/drawing/2014/main" val="4173901208"/>
                        </a:ext>
                      </a:extLst>
                    </a:gridCol>
                    <a:gridCol w="1533548">
                      <a:extLst>
                        <a:ext uri="{9D8B030D-6E8A-4147-A177-3AD203B41FA5}">
                          <a16:colId xmlns:a16="http://schemas.microsoft.com/office/drawing/2014/main" val="1455420306"/>
                        </a:ext>
                      </a:extLst>
                    </a:gridCol>
                    <a:gridCol w="1772159">
                      <a:extLst>
                        <a:ext uri="{9D8B030D-6E8A-4147-A177-3AD203B41FA5}">
                          <a16:colId xmlns:a16="http://schemas.microsoft.com/office/drawing/2014/main" val="2106729254"/>
                        </a:ext>
                      </a:extLst>
                    </a:gridCol>
                    <a:gridCol w="4803866">
                      <a:extLst>
                        <a:ext uri="{9D8B030D-6E8A-4147-A177-3AD203B41FA5}">
                          <a16:colId xmlns:a16="http://schemas.microsoft.com/office/drawing/2014/main" val="21886307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Система </a:t>
                          </a:r>
                          <a:r>
                            <a:rPr lang="ru-RU" sz="1400" dirty="0" err="1"/>
                            <a:t>дифф</a:t>
                          </a:r>
                          <a:r>
                            <a:rPr lang="ru-RU" sz="1400" dirty="0"/>
                            <a:t>. уравнений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Отрезок, шаг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Начальные условия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Аналитическое решение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5205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−3∙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13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−8∙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−8∙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7240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2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5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8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5+2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8+4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5706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3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+3     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[2; 3];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1.0879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1.0550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3∙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3∙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+3∙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3∙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98558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4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-2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+4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28345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74DBA82-1243-4B61-9A49-69855149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8096675"/>
                  </p:ext>
                </p:extLst>
              </p:nvPr>
            </p:nvGraphicFramePr>
            <p:xfrm>
              <a:off x="438411" y="2934567"/>
              <a:ext cx="11492629" cy="383057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383056">
                      <a:extLst>
                        <a:ext uri="{9D8B030D-6E8A-4147-A177-3AD203B41FA5}">
                          <a16:colId xmlns:a16="http://schemas.microsoft.com/office/drawing/2014/main" val="4173901208"/>
                        </a:ext>
                      </a:extLst>
                    </a:gridCol>
                    <a:gridCol w="1533548">
                      <a:extLst>
                        <a:ext uri="{9D8B030D-6E8A-4147-A177-3AD203B41FA5}">
                          <a16:colId xmlns:a16="http://schemas.microsoft.com/office/drawing/2014/main" val="1455420306"/>
                        </a:ext>
                      </a:extLst>
                    </a:gridCol>
                    <a:gridCol w="1772159">
                      <a:extLst>
                        <a:ext uri="{9D8B030D-6E8A-4147-A177-3AD203B41FA5}">
                          <a16:colId xmlns:a16="http://schemas.microsoft.com/office/drawing/2014/main" val="2106729254"/>
                        </a:ext>
                      </a:extLst>
                    </a:gridCol>
                    <a:gridCol w="4803866">
                      <a:extLst>
                        <a:ext uri="{9D8B030D-6E8A-4147-A177-3AD203B41FA5}">
                          <a16:colId xmlns:a16="http://schemas.microsoft.com/office/drawing/2014/main" val="218863073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Система </a:t>
                          </a:r>
                          <a:r>
                            <a:rPr lang="ru-RU" sz="1400" dirty="0" err="1"/>
                            <a:t>дифф</a:t>
                          </a:r>
                          <a:r>
                            <a:rPr lang="ru-RU" sz="1400" dirty="0"/>
                            <a:t>. уравнений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Отрезок, шаг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Начальные условия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Аналитическое решение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52051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35172" r="-240360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13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35172" r="-253" b="-3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24065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135172" r="-240360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5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8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135172" r="-253" b="-2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557063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236806" r="-240360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[2; 3];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1.0879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1.0550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236806" r="-253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9855808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334483" r="-24036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-2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334483" r="-253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345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6E181-84C6-423E-A37A-F529505EDB6F}"/>
              </a:ext>
            </a:extLst>
          </p:cNvPr>
          <p:cNvSpPr txBox="1"/>
          <p:nvPr/>
        </p:nvSpPr>
        <p:spPr>
          <a:xfrm>
            <a:off x="685716" y="1026984"/>
            <a:ext cx="738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Пусть дана система дифференциальных уравнений: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8DC83-1B6B-439F-896C-4C68C437BD86}"/>
              </a:ext>
            </a:extLst>
          </p:cNvPr>
          <p:cNvSpPr txBox="1"/>
          <p:nvPr/>
        </p:nvSpPr>
        <p:spPr>
          <a:xfrm>
            <a:off x="685716" y="3308990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 начальными условиями:</a:t>
            </a: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3B47379-9E93-4DDF-9A17-1B1C15470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43546"/>
              </p:ext>
            </p:extLst>
          </p:nvPr>
        </p:nvGraphicFramePr>
        <p:xfrm>
          <a:off x="4916280" y="5350845"/>
          <a:ext cx="25273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3" imgW="1091880" imgH="520560" progId="Equation.DSMT4">
                  <p:embed/>
                </p:oleObj>
              </mc:Choice>
              <mc:Fallback>
                <p:oleObj name="Equation" r:id="rId3" imgW="1091880" imgH="520560" progId="Equation.DSMT4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6280" y="5350845"/>
                        <a:ext cx="2527300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1F622E-787F-451C-9D02-5B0C3F2F9D1F}"/>
                  </a:ext>
                </a:extLst>
              </p:cNvPr>
              <p:cNvSpPr txBox="1"/>
              <p:nvPr/>
            </p:nvSpPr>
            <p:spPr>
              <a:xfrm>
                <a:off x="4748419" y="1608698"/>
                <a:ext cx="269516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1F622E-787F-451C-9D02-5B0C3F2F9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19" y="1608698"/>
                <a:ext cx="2695161" cy="1664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214662-A8C2-4BE8-BB45-CF64769313C2}"/>
                  </a:ext>
                </a:extLst>
              </p:cNvPr>
              <p:cNvSpPr txBox="1"/>
              <p:nvPr/>
            </p:nvSpPr>
            <p:spPr>
              <a:xfrm>
                <a:off x="4794139" y="3782322"/>
                <a:ext cx="2498120" cy="1059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214662-A8C2-4BE8-BB45-CF647693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39" y="3782322"/>
                <a:ext cx="2498120" cy="10597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FDDF5-88FC-4693-AC51-AFCBB576BA78}"/>
              </a:ext>
            </a:extLst>
          </p:cNvPr>
          <p:cNvSpPr txBox="1"/>
          <p:nvPr/>
        </p:nvSpPr>
        <p:spPr>
          <a:xfrm>
            <a:off x="685715" y="4573912"/>
            <a:ext cx="8274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  <a:br>
              <a:rPr lang="ru-RU" sz="2400" dirty="0"/>
            </a:br>
            <a:r>
              <a:rPr lang="ru-RU" sz="2400" b="1" i="1" dirty="0"/>
              <a:t>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i,j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6E002-BB14-43AE-91EE-6E1A03B6A174}"/>
              </a:ext>
            </a:extLst>
          </p:cNvPr>
          <p:cNvSpPr txBox="1"/>
          <p:nvPr/>
        </p:nvSpPr>
        <p:spPr>
          <a:xfrm>
            <a:off x="838200" y="1100571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Формула Эйлера: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/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0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1DF9A-2159-415C-9C8F-B44A1A08C536}"/>
              </a:ext>
            </a:extLst>
          </p:cNvPr>
          <p:cNvSpPr txBox="1"/>
          <p:nvPr/>
        </p:nvSpPr>
        <p:spPr>
          <a:xfrm>
            <a:off x="686136" y="1489871"/>
            <a:ext cx="845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систему дифференциальных уравнений первого порядка: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135" y="4817833"/>
            <a:ext cx="1000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</a:t>
            </a:r>
            <a:r>
              <a:rPr lang="en-US" sz="2400" dirty="0"/>
              <a:t> x</a:t>
            </a:r>
            <a:r>
              <a:rPr lang="en-US" sz="2400" baseline="-25000" dirty="0"/>
              <a:t>0</a:t>
            </a:r>
            <a:r>
              <a:rPr lang="en-US" sz="2400" dirty="0"/>
              <a:t> = 0; </a:t>
            </a:r>
            <a:r>
              <a:rPr lang="en-US" sz="2400" i="1" dirty="0"/>
              <a:t>y</a:t>
            </a:r>
            <a:r>
              <a:rPr lang="ru-RU" sz="2400" i="1" baseline="-25000" dirty="0"/>
              <a:t>1</a:t>
            </a:r>
            <a:r>
              <a:rPr lang="ru-RU" sz="2400" i="1" dirty="0"/>
              <a:t>(0)</a:t>
            </a:r>
            <a:r>
              <a:rPr lang="en-US" sz="2400" i="1" dirty="0"/>
              <a:t> = </a:t>
            </a:r>
            <a:r>
              <a:rPr lang="ru-RU" sz="2400" i="1" dirty="0"/>
              <a:t>0</a:t>
            </a:r>
            <a:r>
              <a:rPr lang="en-US" sz="2400" i="1" dirty="0"/>
              <a:t>; y</a:t>
            </a:r>
            <a:r>
              <a:rPr lang="en-US" sz="2400" i="1" baseline="-25000" dirty="0"/>
              <a:t>2</a:t>
            </a:r>
            <a:r>
              <a:rPr lang="en-US" sz="2400" i="1" dirty="0"/>
              <a:t>(0) = 0</a:t>
            </a:r>
            <a:r>
              <a:rPr lang="en-US" sz="2400" dirty="0"/>
              <a:t>.</a:t>
            </a:r>
            <a:endParaRPr lang="ru-RU" sz="2400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D98BA43-A55F-4161-AEDF-AF44B9ED6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106520"/>
              </p:ext>
            </p:extLst>
          </p:nvPr>
        </p:nvGraphicFramePr>
        <p:xfrm>
          <a:off x="5011466" y="2250159"/>
          <a:ext cx="2169067" cy="235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3" imgW="876305" imgH="952594" progId="Equation.DSMT4">
                  <p:embed/>
                </p:oleObj>
              </mc:Choice>
              <mc:Fallback>
                <p:oleObj name="Equation" r:id="rId3" imgW="876305" imgH="952594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466" y="2250159"/>
                        <a:ext cx="2169067" cy="2357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03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Система дифференциальных</a:t>
            </a:r>
          </a:p>
          <a:p>
            <a:r>
              <a:rPr lang="ru-RU" dirty="0"/>
              <a:t> уравнений: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Эйлера: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B13AB89-424E-428E-99FA-1A15592612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03796"/>
                  </p:ext>
                </p:extLst>
              </p:nvPr>
            </p:nvGraphicFramePr>
            <p:xfrm>
              <a:off x="1367423" y="2940255"/>
              <a:ext cx="9256737" cy="3770313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532357">
                      <a:extLst>
                        <a:ext uri="{9D8B030D-6E8A-4147-A177-3AD203B41FA5}">
                          <a16:colId xmlns:a16="http://schemas.microsoft.com/office/drawing/2014/main" val="495625764"/>
                        </a:ext>
                      </a:extLst>
                    </a:gridCol>
                    <a:gridCol w="1396652">
                      <a:extLst>
                        <a:ext uri="{9D8B030D-6E8A-4147-A177-3AD203B41FA5}">
                          <a16:colId xmlns:a16="http://schemas.microsoft.com/office/drawing/2014/main" val="1067560906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3183822333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1813195599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x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41980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97365896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6645270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0.0100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1262217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3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0.0300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0.2998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198104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0.0600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0.3989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435548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0.0999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0.4965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433206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0.1495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0.5917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72405766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0.2087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0.6831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8744816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0.2770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0.7695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1233176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0.3539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0.8496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44298914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0.4389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0.9223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909068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B13AB89-424E-428E-99FA-1A15592612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03796"/>
                  </p:ext>
                </p:extLst>
              </p:nvPr>
            </p:nvGraphicFramePr>
            <p:xfrm>
              <a:off x="1367423" y="2940255"/>
              <a:ext cx="9256737" cy="3770313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532357">
                      <a:extLst>
                        <a:ext uri="{9D8B030D-6E8A-4147-A177-3AD203B41FA5}">
                          <a16:colId xmlns:a16="http://schemas.microsoft.com/office/drawing/2014/main" val="495625764"/>
                        </a:ext>
                      </a:extLst>
                    </a:gridCol>
                    <a:gridCol w="1396652">
                      <a:extLst>
                        <a:ext uri="{9D8B030D-6E8A-4147-A177-3AD203B41FA5}">
                          <a16:colId xmlns:a16="http://schemas.microsoft.com/office/drawing/2014/main" val="1067560906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3183822333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1813195599"/>
                        </a:ext>
                      </a:extLst>
                    </a:gridCol>
                  </a:tblGrid>
                  <a:tr h="3336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x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52912" t="-14545" r="-100333" b="-10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152912" t="-14545" r="-333" b="-107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198093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97365896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66452707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0.0100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12622178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3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0.0300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0.2998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19810449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0.0600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0.3989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43554841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0.0999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0.4965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4332060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0.1495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0.5917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724057661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0.2087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0.6831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8744816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0.2770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0.7695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12331763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0.3539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0.8496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442989140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0.4389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0.9223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909068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A23C612-A25F-4544-831A-FA02ACC32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208154"/>
              </p:ext>
            </p:extLst>
          </p:nvPr>
        </p:nvGraphicFramePr>
        <p:xfrm>
          <a:off x="2463654" y="1174321"/>
          <a:ext cx="1416229" cy="153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876305" imgH="952594" progId="Equation.DSMT4">
                  <p:embed/>
                </p:oleObj>
              </mc:Choice>
              <mc:Fallback>
                <p:oleObj name="Equation" r:id="rId4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3654" y="1174321"/>
                        <a:ext cx="1416229" cy="153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05AE01-FE74-491F-8157-9F02DB28273D}"/>
                  </a:ext>
                </a:extLst>
              </p:cNvPr>
              <p:cNvSpPr txBox="1"/>
              <p:nvPr/>
            </p:nvSpPr>
            <p:spPr>
              <a:xfrm>
                <a:off x="5012375" y="1128154"/>
                <a:ext cx="476867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05AE01-FE74-491F-8157-9F02DB28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28154"/>
                <a:ext cx="4768678" cy="1367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10356"/>
              </p:ext>
            </p:extLst>
          </p:nvPr>
        </p:nvGraphicFramePr>
        <p:xfrm>
          <a:off x="41146" y="600860"/>
          <a:ext cx="7369304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930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 * y[</a:t>
                      </a:r>
                      <a:r>
                        <a:rPr lang="es-E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h: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  <a:p>
                      <a:r>
                        <a:rPr lang="ru-RU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(y0.Length,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f(x,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5242"/>
              </p:ext>
            </p:extLst>
          </p:nvPr>
        </p:nvGraphicFramePr>
        <p:xfrm>
          <a:off x="7419340" y="599867"/>
          <a:ext cx="4711699" cy="4716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16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da-DK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Eiler(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300" dirty="0">
                          <a:latin typeface="Courier New" panose="02070309020205020404" pitchFamily="49" charset="0"/>
                        </a:rPr>
                        <a:t>0.0000  0.0000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0.0000  0.1000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0.0100  0.2000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0.0300  0.2998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0.0600  0.3989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0.0999  0.4965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0.1495  0.5917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0.2087  0.6831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0.2770  0.7695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0.3539  0.8496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0.4389  0.9223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838200" y="5410982"/>
            <a:ext cx="6765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</a:t>
            </a:r>
          </a:p>
          <a:p>
            <a:r>
              <a:rPr lang="ru-RU" sz="2000" b="1" i="1" dirty="0"/>
              <a:t> </a:t>
            </a:r>
            <a:r>
              <a:rPr lang="en-US" sz="2000" b="1" i="1" dirty="0"/>
              <a:t>f(x</a:t>
            </a:r>
            <a:r>
              <a:rPr lang="en-US" sz="2000" b="1" i="1" baseline="-25000" dirty="0"/>
              <a:t>i</a:t>
            </a:r>
            <a:r>
              <a:rPr lang="en-US" sz="2000" b="1" i="1" dirty="0"/>
              <a:t>,</a:t>
            </a:r>
            <a:r>
              <a:rPr lang="ru-RU" sz="2000" b="1" i="1" dirty="0"/>
              <a:t> </a:t>
            </a:r>
            <a:r>
              <a:rPr lang="en-US" sz="2000" b="1" i="1" dirty="0" err="1"/>
              <a:t>y</a:t>
            </a:r>
            <a:r>
              <a:rPr lang="en-US" sz="2000" b="1" i="1" baseline="-25000" dirty="0" err="1"/>
              <a:t>i,j</a:t>
            </a:r>
            <a:r>
              <a:rPr lang="en-US" sz="2000" b="1" i="1" dirty="0"/>
              <a:t>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/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/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blipFill>
                <a:blip r:embed="rId3"/>
                <a:stretch>
                  <a:fillRect l="-271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/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blipFill>
                <a:blip r:embed="rId4"/>
                <a:stretch>
                  <a:fillRect l="-674" t="-164706" r="-921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/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blipFill>
                <a:blip r:embed="rId5"/>
                <a:stretch>
                  <a:fillRect l="-787" t="-170000" r="-9326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/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blipFill>
                <a:blip r:embed="rId6"/>
                <a:stretch>
                  <a:fillRect l="-1276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/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blipFill>
                <a:blip r:embed="rId7"/>
                <a:stretch>
                  <a:fillRect l="-2703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/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blipFill>
                <a:blip r:embed="rId8"/>
                <a:stretch>
                  <a:fillRect l="-672" t="-164706" r="-918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/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blipFill>
                <a:blip r:embed="rId9"/>
                <a:stretch>
                  <a:fillRect l="-784" t="-170000" r="-9295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/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blipFill>
                <a:blip r:embed="rId10"/>
                <a:stretch>
                  <a:fillRect l="-1270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1DF9A-2159-415C-9C8F-B44A1A08C536}"/>
              </a:ext>
            </a:extLst>
          </p:cNvPr>
          <p:cNvSpPr txBox="1"/>
          <p:nvPr/>
        </p:nvSpPr>
        <p:spPr>
          <a:xfrm>
            <a:off x="686136" y="1489871"/>
            <a:ext cx="845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систему дифференциальных уравнений первого порядка: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135" y="4817833"/>
            <a:ext cx="1000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Рунге-Кутты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</a:t>
            </a:r>
            <a:r>
              <a:rPr lang="en-US" sz="2400" dirty="0"/>
              <a:t> x</a:t>
            </a:r>
            <a:r>
              <a:rPr lang="en-US" sz="2400" baseline="-25000" dirty="0"/>
              <a:t>0</a:t>
            </a:r>
            <a:r>
              <a:rPr lang="en-US" sz="2400" dirty="0"/>
              <a:t> = 0; </a:t>
            </a:r>
            <a:r>
              <a:rPr lang="en-US" sz="2400" i="1" dirty="0"/>
              <a:t>y</a:t>
            </a:r>
            <a:r>
              <a:rPr lang="ru-RU" sz="2400" i="1" baseline="-25000" dirty="0"/>
              <a:t>1</a:t>
            </a:r>
            <a:r>
              <a:rPr lang="ru-RU" sz="2400" i="1" dirty="0"/>
              <a:t>(0)</a:t>
            </a:r>
            <a:r>
              <a:rPr lang="en-US" sz="2400" i="1" dirty="0"/>
              <a:t> = </a:t>
            </a:r>
            <a:r>
              <a:rPr lang="ru-RU" sz="2400" i="1" dirty="0"/>
              <a:t>0</a:t>
            </a:r>
            <a:r>
              <a:rPr lang="en-US" sz="2400" i="1" dirty="0"/>
              <a:t>; y</a:t>
            </a:r>
            <a:r>
              <a:rPr lang="en-US" sz="2400" i="1" baseline="-25000" dirty="0"/>
              <a:t>2</a:t>
            </a:r>
            <a:r>
              <a:rPr lang="en-US" sz="2400" i="1" dirty="0"/>
              <a:t>(0) = 0</a:t>
            </a:r>
            <a:r>
              <a:rPr lang="en-US" sz="2400" dirty="0"/>
              <a:t>.</a:t>
            </a:r>
            <a:endParaRPr lang="ru-RU" sz="2400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D98BA43-A55F-4161-AEDF-AF44B9ED6C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11466" y="2250159"/>
          <a:ext cx="2169067" cy="235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3" imgW="876305" imgH="952594" progId="Equation.DSMT4">
                  <p:embed/>
                </p:oleObj>
              </mc:Choice>
              <mc:Fallback>
                <p:oleObj name="Equation" r:id="rId3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466" y="2250159"/>
                        <a:ext cx="2169067" cy="2357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75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Рунге-Кутты: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EBAC14E-7482-4D5C-BE28-E6ABF21E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17779"/>
              </p:ext>
            </p:extLst>
          </p:nvPr>
        </p:nvGraphicFramePr>
        <p:xfrm>
          <a:off x="838200" y="2981410"/>
          <a:ext cx="10229292" cy="35822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52441">
                  <a:extLst>
                    <a:ext uri="{9D8B030D-6E8A-4147-A177-3AD203B41FA5}">
                      <a16:colId xmlns:a16="http://schemas.microsoft.com/office/drawing/2014/main" val="1133286358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2645304740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1160742868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29453503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1033384514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74252296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19316926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3410995290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238160276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51022945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19257232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86751600"/>
                    </a:ext>
                  </a:extLst>
                </a:gridCol>
              </a:tblGrid>
              <a:tr h="298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x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21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31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41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i,1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22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32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42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i,2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6694532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5355084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0.0050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1122705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0.1499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0.0200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0.9985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0.9960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2363276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0.2496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0.0449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0.9960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0.9925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0.9866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0648445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0.3483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0.3480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0.0797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0.9866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0.9793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0.9784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0.9686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7080413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0.4453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0.4446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0.1242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0.9686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0.9562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0.9551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0.9398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6228611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0.5393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0.5384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0.1781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0.9398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0.9214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0.9202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531409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0.2409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0.8739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0.8727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0.8448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4323294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0.7139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0.7124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0.3122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0.8448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0.8139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0.8126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0.7790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322968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0.7919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0.7901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0.3913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0.7790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0.7427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0.7415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0.7032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8585663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1.0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0.8623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0.8603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0.8933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0.4774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0.7032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0.6630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0.6619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0.6204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0.8933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64651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20F9B3-B682-48FF-880F-1F42587D2C6F}"/>
                  </a:ext>
                </a:extLst>
              </p:cNvPr>
              <p:cNvSpPr txBox="1"/>
              <p:nvPr/>
            </p:nvSpPr>
            <p:spPr>
              <a:xfrm>
                <a:off x="5012375" y="1257380"/>
                <a:ext cx="6055119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20F9B3-B682-48FF-880F-1F42587D2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257380"/>
                <a:ext cx="6055119" cy="1139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9395E1E-E069-4EDB-992F-C575302C4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49283"/>
              </p:ext>
            </p:extLst>
          </p:nvPr>
        </p:nvGraphicFramePr>
        <p:xfrm>
          <a:off x="838201" y="1174321"/>
          <a:ext cx="1310014" cy="1423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4" imgW="876305" imgH="952594" progId="Equation.DSMT4">
                  <p:embed/>
                </p:oleObj>
              </mc:Choice>
              <mc:Fallback>
                <p:oleObj name="Equation" r:id="rId4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1" y="1174321"/>
                        <a:ext cx="1310014" cy="1423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9067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15823</TotalTime>
  <Words>2120</Words>
  <Application>Microsoft Office PowerPoint</Application>
  <PresentationFormat>Широкоэкранный</PresentationFormat>
  <Paragraphs>489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МЕТОД ЭЙЛЕРА</vt:lpstr>
      <vt:lpstr>МЕТОД ЭЙЛЕРА</vt:lpstr>
      <vt:lpstr>ПРИМЕР</vt:lpstr>
      <vt:lpstr>РЕШЕНИЕ</vt:lpstr>
      <vt:lpstr>РЕАЛИЗАЦИЯ </vt:lpstr>
      <vt:lpstr>МЕТОД РУНГЕ-КУТТЫ</vt:lpstr>
      <vt:lpstr>ПРИМЕР</vt:lpstr>
      <vt:lpstr>РЕШЕНИЕ</vt:lpstr>
      <vt:lpstr>РЕАЛИЗАЦИЯ </vt:lpstr>
      <vt:lpstr>РЕАЛИЗАЦИЯ </vt:lpstr>
      <vt:lpstr>ПРИМЕР</vt:lpstr>
      <vt:lpstr>РЕАЛИЗАЦИЯ 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455</cp:revision>
  <dcterms:created xsi:type="dcterms:W3CDTF">2020-11-19T09:51:55Z</dcterms:created>
  <dcterms:modified xsi:type="dcterms:W3CDTF">2021-05-11T13:44:04Z</dcterms:modified>
</cp:coreProperties>
</file>